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9"/>
  </p:notesMasterIdLst>
  <p:sldIdLst>
    <p:sldId id="256" r:id="rId2"/>
    <p:sldId id="268" r:id="rId3"/>
    <p:sldId id="263" r:id="rId4"/>
    <p:sldId id="261" r:id="rId5"/>
    <p:sldId id="271" r:id="rId6"/>
    <p:sldId id="257" r:id="rId7"/>
    <p:sldId id="286" r:id="rId8"/>
    <p:sldId id="287" r:id="rId9"/>
    <p:sldId id="289" r:id="rId10"/>
    <p:sldId id="276" r:id="rId11"/>
    <p:sldId id="277" r:id="rId12"/>
    <p:sldId id="278" r:id="rId13"/>
    <p:sldId id="279" r:id="rId14"/>
    <p:sldId id="280" r:id="rId15"/>
    <p:sldId id="281" r:id="rId16"/>
    <p:sldId id="282" r:id="rId17"/>
    <p:sldId id="269" r:id="rId18"/>
    <p:sldId id="284" r:id="rId19"/>
    <p:sldId id="285" r:id="rId20"/>
    <p:sldId id="283" r:id="rId21"/>
    <p:sldId id="274" r:id="rId22"/>
    <p:sldId id="292" r:id="rId23"/>
    <p:sldId id="294" r:id="rId24"/>
    <p:sldId id="290" r:id="rId25"/>
    <p:sldId id="293" r:id="rId26"/>
    <p:sldId id="295" r:id="rId27"/>
    <p:sldId id="25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40"/>
    <p:restoredTop sz="94694"/>
  </p:normalViewPr>
  <p:slideViewPr>
    <p:cSldViewPr snapToGrid="0" snapToObjects="1">
      <p:cViewPr varScale="1">
        <p:scale>
          <a:sx n="79" d="100"/>
          <a:sy n="79" d="100"/>
        </p:scale>
        <p:origin x="232"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9/25/19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9/25/19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5.png"/><Relationship Id="rId4" Type="http://schemas.openxmlformats.org/officeDocument/2006/relationships/hyperlink" Target="https://www.bankinfosecurity.com/rising-attack-vector-for-industrial-iot-smartphone-apps-a-10580"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06" name="Google Shape;106;p19"/>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110605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7"/>
            <a:ext cx="11785600" cy="4910667"/>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60750" y="4699947"/>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The role of Mobile Apps in the IoT Ecosystem</a:t>
            </a:r>
            <a:endParaRPr/>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p:txBody>
          <a:bodyPr/>
          <a:lstStyle/>
          <a:p>
            <a:r>
              <a:rPr lang="it-IT" dirty="0"/>
              <a:t>Luca, raccontiamo una storia vera che potrebbe essere risolta/</a:t>
            </a:r>
            <a:r>
              <a:rPr lang="it-IT" dirty="0" err="1"/>
              <a:t>detectata</a:t>
            </a:r>
            <a:r>
              <a:rPr lang="it-IT" dirty="0"/>
              <a:t> con una policy e </a:t>
            </a:r>
            <a:r>
              <a:rPr lang="it-IT" dirty="0" err="1"/>
              <a:t>static</a:t>
            </a:r>
            <a:r>
              <a:rPr lang="it-IT" dirty="0"/>
              <a:t> </a:t>
            </a:r>
            <a:r>
              <a:rPr lang="it-IT" dirty="0" err="1"/>
              <a:t>analysis</a:t>
            </a:r>
            <a:r>
              <a:rPr lang="it-IT" dirty="0"/>
              <a:t>?</a:t>
            </a:r>
          </a:p>
        </p:txBody>
      </p:sp>
    </p:spTree>
    <p:extLst>
      <p:ext uri="{BB962C8B-B14F-4D97-AF65-F5344CB8AC3E}">
        <p14:creationId xmlns:p14="http://schemas.microsoft.com/office/powerpoint/2010/main" val="92899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it-IT" dirty="0" err="1"/>
              <a:t>What</a:t>
            </a:r>
            <a:r>
              <a:rPr lang="it-IT" dirty="0"/>
              <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p:txBody>
          <a:bodyPr/>
          <a:lstStyle/>
          <a:p>
            <a:r>
              <a:rPr lang="it-IT" dirty="0"/>
              <a:t>LUCA</a:t>
            </a:r>
          </a:p>
          <a:p>
            <a:r>
              <a:rPr lang="it-IT" dirty="0"/>
              <a:t>Direi che l’analisi dinamica a livello di </a:t>
            </a:r>
            <a:r>
              <a:rPr lang="it-IT" dirty="0" err="1"/>
              <a:t>ecosytem</a:t>
            </a:r>
            <a:r>
              <a:rPr lang="it-IT" dirty="0"/>
              <a:t> </a:t>
            </a:r>
            <a:r>
              <a:rPr lang="it-IT" dirty="0" err="1"/>
              <a:t>e’</a:t>
            </a:r>
            <a:r>
              <a:rPr lang="it-IT" dirty="0"/>
              <a:t> infattibile Per favore scrivi qualche motivazione o argomentazione a riguardo. </a:t>
            </a:r>
          </a:p>
          <a:p>
            <a:r>
              <a:rPr lang="it-IT" dirty="0"/>
              <a:t>Oppure se </a:t>
            </a:r>
            <a:r>
              <a:rPr lang="it-IT" dirty="0" err="1"/>
              <a:t>e’</a:t>
            </a:r>
            <a:r>
              <a:rPr lang="it-IT" dirty="0"/>
              <a:t> fattibile in che contesti.</a:t>
            </a:r>
          </a:p>
        </p:txBody>
      </p:sp>
    </p:spTree>
    <p:extLst>
      <p:ext uri="{BB962C8B-B14F-4D97-AF65-F5344CB8AC3E}">
        <p14:creationId xmlns:p14="http://schemas.microsoft.com/office/powerpoint/2010/main" val="121420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a:t>Model </a:t>
            </a:r>
            <a:r>
              <a:rPr lang="it-IT" dirty="0" err="1"/>
              <a:t>granularity</a:t>
            </a:r>
            <a:r>
              <a:rPr lang="it-IT" dirty="0"/>
              <a:t> and </a:t>
            </a:r>
            <a:r>
              <a:rPr lang="it-IT" dirty="0" err="1"/>
              <a:t>analysis</a:t>
            </a:r>
            <a:r>
              <a:rPr lang="it-IT" dirty="0"/>
              <a:t> </a:t>
            </a:r>
            <a:r>
              <a:rPr lang="it-IT" dirty="0" err="1"/>
              <a:t>scaling</a:t>
            </a:r>
            <a:endParaRPr lang="it-IT" dirty="0"/>
          </a:p>
          <a:p>
            <a:pPr lvl="1"/>
            <a:r>
              <a:rPr lang="it-IT" dirty="0"/>
              <a:t>Do </a:t>
            </a:r>
            <a:r>
              <a:rPr lang="it-IT" dirty="0" err="1"/>
              <a:t>we</a:t>
            </a:r>
            <a:r>
              <a:rPr lang="it-IT" dirty="0"/>
              <a:t> </a:t>
            </a:r>
            <a:r>
              <a:rPr lang="it-IT" dirty="0" err="1"/>
              <a:t>need</a:t>
            </a:r>
            <a:r>
              <a:rPr lang="it-IT" dirty="0"/>
              <a:t> policy-</a:t>
            </a:r>
            <a:r>
              <a:rPr lang="it-IT" dirty="0" err="1"/>
              <a:t>driven</a:t>
            </a:r>
            <a:r>
              <a:rPr lang="it-IT" dirty="0"/>
              <a:t> </a:t>
            </a:r>
            <a:r>
              <a:rPr lang="it-IT" dirty="0" err="1"/>
              <a:t>optimized</a:t>
            </a:r>
            <a:r>
              <a:rPr lang="it-IT" dirty="0"/>
              <a:t> </a:t>
            </a:r>
            <a:r>
              <a:rPr lang="it-IT" dirty="0" err="1"/>
              <a:t>app</a:t>
            </a:r>
            <a:r>
              <a:rPr lang="it-IT" dirty="0"/>
              <a:t> </a:t>
            </a:r>
            <a:r>
              <a:rPr lang="it-IT" dirty="0" err="1"/>
              <a:t>models</a:t>
            </a:r>
            <a:r>
              <a:rPr lang="it-IT" dirty="0"/>
              <a:t>?</a:t>
            </a:r>
          </a:p>
          <a:p>
            <a:r>
              <a:rPr lang="it-IT" dirty="0" err="1"/>
              <a:t>Meaningful</a:t>
            </a:r>
            <a:r>
              <a:rPr lang="it-IT" dirty="0"/>
              <a:t> security policy</a:t>
            </a:r>
          </a:p>
          <a:p>
            <a:pPr lvl="1"/>
            <a:r>
              <a:rPr lang="it-IT" dirty="0" err="1"/>
              <a:t>Which</a:t>
            </a:r>
            <a:r>
              <a:rPr lang="it-IT" dirty="0"/>
              <a:t> </a:t>
            </a:r>
            <a:r>
              <a:rPr lang="it-IT" dirty="0" err="1"/>
              <a:t>behaviors</a:t>
            </a:r>
            <a:r>
              <a:rPr lang="it-IT" dirty="0"/>
              <a:t> are security-</a:t>
            </a:r>
            <a:r>
              <a:rPr lang="it-IT" dirty="0" err="1"/>
              <a:t>relevant</a:t>
            </a:r>
            <a:r>
              <a:rPr lang="it-IT" dirty="0"/>
              <a:t>?</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a:p>
            <a:pPr lvl="1"/>
            <a:r>
              <a:rPr lang="it-IT" dirty="0"/>
              <a:t>Can the </a:t>
            </a:r>
            <a:r>
              <a:rPr lang="it-IT" dirty="0" err="1"/>
              <a:t>extended</a:t>
            </a:r>
            <a:r>
              <a:rPr lang="it-IT" dirty="0"/>
              <a:t> </a:t>
            </a:r>
            <a:r>
              <a:rPr lang="it-IT" dirty="0" err="1"/>
              <a:t>paradigm</a:t>
            </a:r>
            <a:r>
              <a:rPr lang="it-IT" dirty="0"/>
              <a:t> (</a:t>
            </a:r>
            <a:r>
              <a:rPr lang="it-IT" dirty="0" err="1"/>
              <a:t>Cloud</a:t>
            </a:r>
            <a:r>
              <a:rPr lang="it-IT" dirty="0"/>
              <a:t>-</a:t>
            </a:r>
            <a:r>
              <a:rPr lang="it-IT" dirty="0" err="1"/>
              <a:t>Fog</a:t>
            </a:r>
            <a:r>
              <a:rPr lang="it-IT" dirty="0"/>
              <a:t>-Mobile-</a:t>
            </a:r>
            <a:r>
              <a:rPr lang="it-IT" dirty="0" err="1"/>
              <a:t>IoT</a:t>
            </a:r>
            <a:r>
              <a:rPr lang="it-IT" dirty="0"/>
              <a:t>) be </a:t>
            </a:r>
            <a:r>
              <a:rPr lang="it-IT" dirty="0" err="1"/>
              <a:t>seen</a:t>
            </a:r>
            <a:r>
              <a:rPr lang="it-IT" dirty="0"/>
              <a:t> </a:t>
            </a:r>
            <a:r>
              <a:rPr lang="it-IT" dirty="0" err="1"/>
              <a:t>as</a:t>
            </a:r>
            <a:r>
              <a:rPr lang="it-IT" dirty="0"/>
              <a:t> a Software </a:t>
            </a:r>
            <a:r>
              <a:rPr lang="it-IT" dirty="0" err="1"/>
              <a:t>as</a:t>
            </a:r>
            <a:r>
              <a:rPr lang="it-IT" dirty="0"/>
              <a:t>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it-IT" dirty="0"/>
              <a:t>Like in the «</a:t>
            </a:r>
            <a:r>
              <a:rPr lang="it-IT" dirty="0" err="1"/>
              <a:t>odd</a:t>
            </a:r>
            <a:r>
              <a:rPr lang="it-IT" dirty="0"/>
              <a:t> </a:t>
            </a:r>
            <a:r>
              <a:rPr lang="it-IT" dirty="0" err="1"/>
              <a:t>couple</a:t>
            </a:r>
            <a:r>
              <a:rPr lang="it-IT" dirty="0"/>
              <a:t>» </a:t>
            </a:r>
            <a:r>
              <a:rPr lang="it-IT" dirty="0" err="1"/>
              <a:t>drama</a:t>
            </a:r>
            <a:r>
              <a:rPr lang="it-IT" dirty="0"/>
              <a:t>, </a:t>
            </a:r>
            <a:r>
              <a:rPr lang="it-IT" dirty="0" err="1"/>
              <a:t>both</a:t>
            </a:r>
            <a:r>
              <a:rPr lang="it-IT" dirty="0"/>
              <a:t> </a:t>
            </a:r>
            <a:r>
              <a:rPr lang="it-IT" dirty="0" err="1"/>
              <a:t>main</a:t>
            </a:r>
            <a:r>
              <a:rPr lang="it-IT" dirty="0"/>
              <a:t> </a:t>
            </a:r>
            <a:r>
              <a:rPr lang="it-IT" dirty="0" err="1"/>
              <a:t>stars</a:t>
            </a:r>
            <a:r>
              <a:rPr lang="it-IT" dirty="0"/>
              <a:t> (Mobile and </a:t>
            </a:r>
            <a:r>
              <a:rPr lang="it-IT" dirty="0" err="1"/>
              <a:t>IoT</a:t>
            </a:r>
            <a:r>
              <a:rPr lang="it-IT" dirty="0"/>
              <a:t>) </a:t>
            </a:r>
            <a:r>
              <a:rPr lang="it-IT" dirty="0" err="1"/>
              <a:t>affect</a:t>
            </a:r>
            <a:r>
              <a:rPr lang="it-IT" dirty="0"/>
              <a:t> </a:t>
            </a:r>
            <a:r>
              <a:rPr lang="it-IT" dirty="0" err="1"/>
              <a:t>each</a:t>
            </a:r>
            <a:r>
              <a:rPr lang="it-IT" dirty="0"/>
              <a:t> </a:t>
            </a:r>
            <a:r>
              <a:rPr lang="it-IT" dirty="0" err="1"/>
              <a:t>other</a:t>
            </a:r>
            <a:r>
              <a:rPr lang="it-IT" dirty="0"/>
              <a:t>.</a:t>
            </a:r>
          </a:p>
          <a:p>
            <a:pPr lvl="1"/>
            <a:r>
              <a:rPr lang="it-IT" dirty="0"/>
              <a:t>Mobile </a:t>
            </a:r>
            <a:r>
              <a:rPr lang="it-IT" dirty="0" err="1"/>
              <a:t>apps</a:t>
            </a:r>
            <a:r>
              <a:rPr lang="it-IT" dirty="0"/>
              <a:t> cross the </a:t>
            </a:r>
            <a:r>
              <a:rPr lang="it-IT" dirty="0" err="1"/>
              <a:t>boundary</a:t>
            </a:r>
            <a:r>
              <a:rPr lang="it-IT" dirty="0"/>
              <a:t> of mobile </a:t>
            </a:r>
            <a:r>
              <a:rPr lang="it-IT" dirty="0" err="1"/>
              <a:t>devices</a:t>
            </a:r>
            <a:r>
              <a:rPr lang="it-IT" dirty="0"/>
              <a:t>.</a:t>
            </a:r>
          </a:p>
          <a:p>
            <a:pPr lvl="1"/>
            <a:r>
              <a:rPr lang="it-IT" dirty="0" err="1"/>
              <a:t>IoT</a:t>
            </a:r>
            <a:r>
              <a:rPr lang="it-IT" dirty="0"/>
              <a:t> </a:t>
            </a:r>
            <a:r>
              <a:rPr lang="it-IT" dirty="0" err="1"/>
              <a:t>apps</a:t>
            </a:r>
            <a:r>
              <a:rPr lang="it-IT" dirty="0"/>
              <a:t> are </a:t>
            </a:r>
            <a:r>
              <a:rPr lang="it-IT" dirty="0" err="1"/>
              <a:t>triggered</a:t>
            </a:r>
            <a:r>
              <a:rPr lang="it-IT" dirty="0"/>
              <a:t> and </a:t>
            </a:r>
            <a:r>
              <a:rPr lang="it-IT" dirty="0" err="1"/>
              <a:t>driven</a:t>
            </a:r>
            <a:r>
              <a:rPr lang="it-IT" dirty="0"/>
              <a:t> by Mobile </a:t>
            </a:r>
            <a:r>
              <a:rPr lang="it-IT" dirty="0" err="1"/>
              <a:t>apps</a:t>
            </a:r>
            <a:r>
              <a:rPr lang="it-IT" dirty="0"/>
              <a:t>.</a:t>
            </a:r>
          </a:p>
          <a:p>
            <a:r>
              <a:rPr lang="it-IT" dirty="0" err="1"/>
              <a:t>Current</a:t>
            </a:r>
            <a:r>
              <a:rPr lang="it-IT" dirty="0"/>
              <a:t> «</a:t>
            </a:r>
            <a:r>
              <a:rPr lang="it-IT" dirty="0" err="1"/>
              <a:t>monadic</a:t>
            </a:r>
            <a:r>
              <a:rPr lang="it-IT" dirty="0"/>
              <a:t>» </a:t>
            </a:r>
            <a:r>
              <a:rPr lang="it-IT" dirty="0" err="1"/>
              <a:t>approaches</a:t>
            </a:r>
            <a:r>
              <a:rPr lang="it-IT" dirty="0"/>
              <a:t> to mobile and </a:t>
            </a:r>
            <a:r>
              <a:rPr lang="it-IT" dirty="0" err="1"/>
              <a:t>IoT</a:t>
            </a:r>
            <a:r>
              <a:rPr lang="it-IT" dirty="0"/>
              <a:t> security must be </a:t>
            </a:r>
            <a:r>
              <a:rPr lang="it-IT" dirty="0" err="1"/>
              <a:t>extended</a:t>
            </a:r>
            <a:r>
              <a:rPr lang="it-IT" dirty="0"/>
              <a:t>. </a:t>
            </a:r>
          </a:p>
          <a:p>
            <a:r>
              <a:rPr lang="it-IT" dirty="0"/>
              <a:t>Manual security </a:t>
            </a:r>
            <a:r>
              <a:rPr lang="it-IT" dirty="0" err="1"/>
              <a:t>could</a:t>
            </a:r>
            <a:r>
              <a:rPr lang="it-IT" dirty="0"/>
              <a:t> be a dead-end.</a:t>
            </a:r>
          </a:p>
          <a:p>
            <a:r>
              <a:rPr lang="it-IT" dirty="0"/>
              <a:t>Cross-</a:t>
            </a:r>
            <a:r>
              <a:rPr lang="it-IT" dirty="0" err="1"/>
              <a:t>fertilization</a:t>
            </a:r>
            <a:r>
              <a:rPr lang="it-IT" dirty="0"/>
              <a:t> </a:t>
            </a:r>
            <a:r>
              <a:rPr lang="it-IT" dirty="0" err="1"/>
              <a:t>among</a:t>
            </a:r>
            <a:r>
              <a:rPr lang="it-IT" dirty="0"/>
              <a:t> </a:t>
            </a:r>
            <a:r>
              <a:rPr lang="it-IT" dirty="0" err="1"/>
              <a:t>different</a:t>
            </a:r>
            <a:r>
              <a:rPr lang="it-IT" dirty="0"/>
              <a:t> expertises in </a:t>
            </a:r>
            <a:r>
              <a:rPr lang="it-IT" dirty="0" err="1"/>
              <a:t>Cybersecurity</a:t>
            </a:r>
            <a:r>
              <a:rPr lang="it-IT" dirty="0"/>
              <a:t> </a:t>
            </a:r>
            <a:r>
              <a:rPr lang="it-IT" dirty="0" err="1"/>
              <a:t>should</a:t>
            </a:r>
            <a:r>
              <a:rPr lang="it-IT" dirty="0"/>
              <a:t> join </a:t>
            </a:r>
            <a:r>
              <a:rPr lang="it-IT" dirty="0" err="1"/>
              <a:t>forces</a:t>
            </a:r>
            <a:r>
              <a:rPr lang="it-IT" dirty="0"/>
              <a:t>.</a:t>
            </a:r>
          </a:p>
          <a:p>
            <a:r>
              <a:rPr lang="it-IT" dirty="0"/>
              <a:t>A joint </a:t>
            </a:r>
            <a:r>
              <a:rPr lang="it-IT" dirty="0" err="1"/>
              <a:t>effort</a:t>
            </a:r>
            <a:r>
              <a:rPr lang="it-IT" dirty="0"/>
              <a:t> </a:t>
            </a:r>
            <a:r>
              <a:rPr lang="it-IT" dirty="0" err="1"/>
              <a:t>between</a:t>
            </a:r>
            <a:r>
              <a:rPr lang="it-IT" dirty="0"/>
              <a:t> </a:t>
            </a:r>
            <a:r>
              <a:rPr lang="it-IT" dirty="0" err="1"/>
              <a:t>academy</a:t>
            </a:r>
            <a:r>
              <a:rPr lang="it-IT" dirty="0"/>
              <a:t> and </a:t>
            </a:r>
            <a:r>
              <a:rPr lang="it-IT" dirty="0" err="1"/>
              <a:t>industry</a:t>
            </a:r>
            <a:r>
              <a:rPr lang="it-IT" dirty="0"/>
              <a:t> </a:t>
            </a:r>
            <a:r>
              <a:rPr lang="it-IT" dirty="0" err="1"/>
              <a:t>is</a:t>
            </a:r>
            <a:r>
              <a:rPr lang="it-IT" dirty="0"/>
              <a:t> </a:t>
            </a:r>
            <a:r>
              <a:rPr lang="it-IT" dirty="0" err="1"/>
              <a:t>required</a:t>
            </a:r>
            <a:r>
              <a:rPr lang="it-IT" dirty="0"/>
              <a:t>.</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500256" y="2086002"/>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355271" y="983788"/>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19B2B2-529C-5542-BB15-9F0F78C5A8FA}"/>
              </a:ext>
            </a:extLst>
          </p:cNvPr>
          <p:cNvSpPr>
            <a:spLocks noGrp="1"/>
          </p:cNvSpPr>
          <p:nvPr>
            <p:ph type="title"/>
          </p:nvPr>
        </p:nvSpPr>
        <p:spPr/>
        <p:txBody>
          <a:bodyPr/>
          <a:lstStyle/>
          <a:p>
            <a:r>
              <a:rPr lang="en-US" dirty="0"/>
              <a:t>Evolution of Mobile APP SECURITY</a:t>
            </a:r>
          </a:p>
        </p:txBody>
      </p:sp>
      <p:sp>
        <p:nvSpPr>
          <p:cNvPr id="3" name="Segnaposto contenuto 2">
            <a:extLst>
              <a:ext uri="{FF2B5EF4-FFF2-40B4-BE49-F238E27FC236}">
                <a16:creationId xmlns:a16="http://schemas.microsoft.com/office/drawing/2014/main" id="{E16A93FC-D780-3A49-BDA1-95FBF2DB330D}"/>
              </a:ext>
            </a:extLst>
          </p:cNvPr>
          <p:cNvSpPr>
            <a:spLocks noGrp="1"/>
          </p:cNvSpPr>
          <p:nvPr>
            <p:ph idx="1"/>
          </p:nvPr>
        </p:nvSpPr>
        <p:spPr/>
        <p:txBody>
          <a:bodyPr/>
          <a:lstStyle/>
          <a:p>
            <a:r>
              <a:rPr lang="en-US" dirty="0"/>
              <a:t>Single app vs. </a:t>
            </a:r>
            <a:r>
              <a:rPr lang="en-US" dirty="0" err="1"/>
              <a:t>muklti</a:t>
            </a:r>
            <a:r>
              <a:rPr lang="en-US" dirty="0"/>
              <a:t> app </a:t>
            </a:r>
            <a:r>
              <a:rPr lang="en-US" dirty="0">
                <a:sym typeface="Wingdings" pitchFamily="2" charset="2"/>
              </a:rPr>
              <a:t> colluded : big goal.</a:t>
            </a:r>
          </a:p>
          <a:p>
            <a:endParaRPr lang="en-US" dirty="0">
              <a:sym typeface="Wingdings" pitchFamily="2" charset="2"/>
            </a:endParaRPr>
          </a:p>
          <a:p>
            <a:r>
              <a:rPr lang="en-US" dirty="0">
                <a:sym typeface="Wingdings" pitchFamily="2" charset="2"/>
              </a:rPr>
              <a:t>Fare </a:t>
            </a:r>
            <a:r>
              <a:rPr lang="en-US" dirty="0" err="1">
                <a:sym typeface="Wingdings" pitchFamily="2" charset="2"/>
              </a:rPr>
              <a:t>storia</a:t>
            </a:r>
            <a:r>
              <a:rPr lang="en-US" dirty="0">
                <a:sym typeface="Wingdings" pitchFamily="2" charset="2"/>
              </a:rPr>
              <a:t> </a:t>
            </a:r>
            <a:r>
              <a:rPr lang="en-US" dirty="0" err="1">
                <a:sym typeface="Wingdings" pitchFamily="2" charset="2"/>
              </a:rPr>
              <a:t>che</a:t>
            </a:r>
            <a:r>
              <a:rPr lang="en-US" dirty="0">
                <a:sym typeface="Wingdings" pitchFamily="2" charset="2"/>
              </a:rPr>
              <a:t> </a:t>
            </a:r>
            <a:r>
              <a:rPr lang="en-US" dirty="0" err="1">
                <a:sym typeface="Wingdings" pitchFamily="2" charset="2"/>
              </a:rPr>
              <a:t>rimane</a:t>
            </a:r>
            <a:r>
              <a:rPr lang="en-US" dirty="0">
                <a:sym typeface="Wingdings" pitchFamily="2" charset="2"/>
              </a:rPr>
              <a:t> </a:t>
            </a:r>
            <a:r>
              <a:rPr lang="en-US" dirty="0" err="1">
                <a:sym typeface="Wingdings" pitchFamily="2" charset="2"/>
              </a:rPr>
              <a:t>appesa</a:t>
            </a:r>
            <a:r>
              <a:rPr lang="en-US" dirty="0">
                <a:sym typeface="Wingdings" pitchFamily="2" charset="2"/>
              </a:rPr>
              <a:t> e poi </a:t>
            </a:r>
            <a:r>
              <a:rPr lang="en-US" dirty="0" err="1">
                <a:sym typeface="Wingdings" pitchFamily="2" charset="2"/>
              </a:rPr>
              <a:t>si</a:t>
            </a:r>
            <a:r>
              <a:rPr lang="en-US" dirty="0">
                <a:sym typeface="Wingdings" pitchFamily="2" charset="2"/>
              </a:rPr>
              <a:t> </a:t>
            </a:r>
            <a:r>
              <a:rPr lang="en-US" dirty="0" err="1">
                <a:sym typeface="Wingdings" pitchFamily="2" charset="2"/>
              </a:rPr>
              <a:t>passa</a:t>
            </a:r>
            <a:r>
              <a:rPr lang="en-US" dirty="0">
                <a:sym typeface="Wingdings" pitchFamily="2" charset="2"/>
              </a:rPr>
              <a:t> ad IoT (</a:t>
            </a:r>
            <a:r>
              <a:rPr lang="en-US" dirty="0" err="1">
                <a:sym typeface="Wingdings" pitchFamily="2" charset="2"/>
              </a:rPr>
              <a:t>pensarci</a:t>
            </a:r>
            <a:r>
              <a:rPr lang="en-US" dirty="0">
                <a:sym typeface="Wingdings" pitchFamily="2" charset="2"/>
              </a:rPr>
              <a:t>)</a:t>
            </a:r>
          </a:p>
          <a:p>
            <a:r>
              <a:rPr lang="en-US" dirty="0">
                <a:sym typeface="Wingdings" pitchFamily="2" charset="2"/>
              </a:rPr>
              <a:t>Malware </a:t>
            </a:r>
            <a:r>
              <a:rPr lang="en-US" dirty="0" err="1">
                <a:sym typeface="Wingdings" pitchFamily="2" charset="2"/>
              </a:rPr>
              <a:t>su</a:t>
            </a:r>
            <a:r>
              <a:rPr lang="en-US" dirty="0">
                <a:sym typeface="Wingdings" pitchFamily="2" charset="2"/>
              </a:rPr>
              <a:t> </a:t>
            </a:r>
            <a:r>
              <a:rPr lang="en-US" dirty="0" err="1">
                <a:sym typeface="Wingdings" pitchFamily="2" charset="2"/>
              </a:rPr>
              <a:t>iot</a:t>
            </a:r>
            <a:r>
              <a:rPr lang="en-US" dirty="0">
                <a:sym typeface="Wingdings" pitchFamily="2" charset="2"/>
              </a:rPr>
              <a:t>? </a:t>
            </a:r>
            <a:r>
              <a:rPr lang="en-US" dirty="0" err="1">
                <a:sym typeface="Wingdings" pitchFamily="2" charset="2"/>
              </a:rPr>
              <a:t>C’è</a:t>
            </a:r>
            <a:r>
              <a:rPr lang="en-US" dirty="0">
                <a:sym typeface="Wingdings" pitchFamily="2" charset="2"/>
              </a:rPr>
              <a:t>? </a:t>
            </a:r>
            <a:r>
              <a:rPr lang="en-US" dirty="0" err="1">
                <a:sym typeface="Wingdings" pitchFamily="2" charset="2"/>
              </a:rPr>
              <a:t>Cercare</a:t>
            </a:r>
            <a:r>
              <a:rPr lang="en-US" dirty="0">
                <a:sym typeface="Wingdings" pitchFamily="2" charset="2"/>
              </a:rPr>
              <a:t>. Fo0rs </a:t>
            </a:r>
            <a:r>
              <a:rPr lang="en-US" dirty="0" err="1">
                <a:sym typeface="Wingdings" pitchFamily="2" charset="2"/>
              </a:rPr>
              <a:t>si</a:t>
            </a:r>
            <a:r>
              <a:rPr lang="en-US" dirty="0">
                <a:sym typeface="Wingdings" pitchFamily="2" charset="2"/>
              </a:rPr>
              <a:t> </a:t>
            </a:r>
            <a:r>
              <a:rPr lang="en-US" dirty="0" err="1">
                <a:sym typeface="Wingdings" pitchFamily="2" charset="2"/>
              </a:rPr>
              <a:t>lega</a:t>
            </a:r>
            <a:r>
              <a:rPr lang="en-US" dirty="0">
                <a:sym typeface="Wingdings" pitchFamily="2" charset="2"/>
              </a:rPr>
              <a:t> </a:t>
            </a:r>
            <a:r>
              <a:rPr lang="en-US" dirty="0" err="1">
                <a:sym typeface="Wingdings" pitchFamily="2" charset="2"/>
              </a:rPr>
              <a:t>alle</a:t>
            </a:r>
            <a:r>
              <a:rPr lang="en-US">
                <a:sym typeface="Wingdings" pitchFamily="2" charset="2"/>
              </a:rPr>
              <a:t> vulnerability PWASP</a:t>
            </a:r>
            <a:endParaRPr lang="en-US" dirty="0">
              <a:sym typeface="Wingdings" pitchFamily="2" charset="2"/>
            </a:endParaRPr>
          </a:p>
          <a:p>
            <a:endParaRPr lang="en-US" dirty="0"/>
          </a:p>
        </p:txBody>
      </p:sp>
    </p:spTree>
    <p:extLst>
      <p:ext uri="{BB962C8B-B14F-4D97-AF65-F5344CB8AC3E}">
        <p14:creationId xmlns:p14="http://schemas.microsoft.com/office/powerpoint/2010/main" val="14889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p:txBody>
          <a:bodyPr/>
          <a:lstStyle/>
          <a:p>
            <a:endParaRPr lang="en-US"/>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p:txBody>
          <a:bodyPr/>
          <a:lstStyle/>
          <a:p>
            <a:r>
              <a:rPr lang="en-US" dirty="0"/>
              <a:t>There are billions of devices….. Pieces of papers.</a:t>
            </a:r>
          </a:p>
          <a:p>
            <a:endParaRPr lang="en-US" dirty="0"/>
          </a:p>
          <a:p>
            <a:r>
              <a:rPr lang="en-US" dirty="0"/>
              <a:t>Multiple app analysis</a:t>
            </a:r>
          </a:p>
        </p:txBody>
      </p:sp>
    </p:spTree>
    <p:extLst>
      <p:ext uri="{BB962C8B-B14F-4D97-AF65-F5344CB8AC3E}">
        <p14:creationId xmlns:p14="http://schemas.microsoft.com/office/powerpoint/2010/main" val="258022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D8015D-25FD-5E49-B86F-617D47C3E6B3}"/>
              </a:ext>
            </a:extLst>
          </p:cNvPr>
          <p:cNvSpPr>
            <a:spLocks noGrp="1"/>
          </p:cNvSpPr>
          <p:nvPr>
            <p:ph type="title"/>
          </p:nvPr>
        </p:nvSpPr>
        <p:spPr/>
        <p:txBody>
          <a:bodyPr/>
          <a:lstStyle/>
          <a:p>
            <a:r>
              <a:rPr lang="en-US" dirty="0"/>
              <a:t>Are Mobile and </a:t>
            </a:r>
            <a:r>
              <a:rPr lang="en-US" dirty="0" err="1"/>
              <a:t>Iot</a:t>
            </a:r>
            <a:r>
              <a:rPr lang="en-US" dirty="0"/>
              <a:t> So different?</a:t>
            </a:r>
          </a:p>
        </p:txBody>
      </p:sp>
      <p:sp>
        <p:nvSpPr>
          <p:cNvPr id="3" name="Segnaposto contenuto 2">
            <a:extLst>
              <a:ext uri="{FF2B5EF4-FFF2-40B4-BE49-F238E27FC236}">
                <a16:creationId xmlns:a16="http://schemas.microsoft.com/office/drawing/2014/main" id="{4E67E0A4-9302-4B46-8F28-CDB08C33ECE0}"/>
              </a:ext>
            </a:extLst>
          </p:cNvPr>
          <p:cNvSpPr>
            <a:spLocks noGrp="1"/>
          </p:cNvSpPr>
          <p:nvPr>
            <p:ph idx="1"/>
          </p:nvPr>
        </p:nvSpPr>
        <p:spPr/>
        <p:txBody>
          <a:bodyPr/>
          <a:lstStyle/>
          <a:p>
            <a:pPr marL="0" indent="0">
              <a:buNone/>
            </a:pPr>
            <a:r>
              <a:rPr lang="en-US" dirty="0"/>
              <a:t>Mobile closed world vs IoT open world</a:t>
            </a:r>
          </a:p>
          <a:p>
            <a:pPr marL="0" indent="0">
              <a:buNone/>
            </a:pPr>
            <a:r>
              <a:rPr lang="en-US" dirty="0"/>
              <a:t>IoT made the mobile world open. </a:t>
            </a:r>
          </a:p>
        </p:txBody>
      </p:sp>
    </p:spTree>
    <p:extLst>
      <p:ext uri="{BB962C8B-B14F-4D97-AF65-F5344CB8AC3E}">
        <p14:creationId xmlns:p14="http://schemas.microsoft.com/office/powerpoint/2010/main" val="26179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1635</Words>
  <Application>Microsoft Macintosh PowerPoint</Application>
  <PresentationFormat>Widescreen</PresentationFormat>
  <Paragraphs>167</Paragraphs>
  <Slides>27</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27</vt:i4>
      </vt:variant>
    </vt:vector>
  </HeadingPairs>
  <TitlesOfParts>
    <vt:vector size="32" baseType="lpstr">
      <vt:lpstr>Arial</vt:lpstr>
      <vt:lpstr>Calibri</vt:lpstr>
      <vt:lpstr>Times New Roman</vt:lpstr>
      <vt:lpstr>Tw Cen MT</vt:lpstr>
      <vt:lpstr>Circuito</vt:lpstr>
      <vt:lpstr>Mobile and IOT:  The “ODD couple” of APPLICATION SECURITy</vt:lpstr>
      <vt:lpstr>App Security in a nutshell</vt:lpstr>
      <vt:lpstr>Evolution of Mobile APP SECURITY</vt:lpstr>
      <vt:lpstr>Presentazione standard di PowerPoint</vt:lpstr>
      <vt:lpstr>Are Mobile and Iot So different?</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Do we really need to care about Mobile and IOT?</vt:lpstr>
      <vt:lpstr>Research Challenge: META-LEVEL (STATIC) Analysis</vt:lpstr>
      <vt:lpstr>META-LEVEL (STATIC) Analysis</vt:lpstr>
      <vt:lpstr>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18</cp:revision>
  <dcterms:created xsi:type="dcterms:W3CDTF">2019-09-24T13:43:21Z</dcterms:created>
  <dcterms:modified xsi:type="dcterms:W3CDTF">2019-09-25T07:49:24Z</dcterms:modified>
</cp:coreProperties>
</file>